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5" r:id="rId4"/>
    <p:sldId id="277" r:id="rId5"/>
    <p:sldId id="276" r:id="rId6"/>
    <p:sldId id="280" r:id="rId7"/>
    <p:sldId id="281" r:id="rId8"/>
    <p:sldId id="278" r:id="rId9"/>
    <p:sldId id="284" r:id="rId10"/>
    <p:sldId id="285" r:id="rId11"/>
    <p:sldId id="286" r:id="rId12"/>
    <p:sldId id="287" r:id="rId13"/>
    <p:sldId id="288" r:id="rId14"/>
    <p:sldId id="283" r:id="rId15"/>
    <p:sldId id="289" r:id="rId16"/>
    <p:sldId id="290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D828D-9302-41AF-9A46-BF870BA12704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5CB56-76DC-4D89-A799-92F5F08D7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5CB56-76DC-4D89-A799-92F5F08D78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5CB56-76DC-4D89-A799-92F5F08D78D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5CB56-76DC-4D89-A799-92F5F08D78D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5CB56-76DC-4D89-A799-92F5F08D78D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5CB56-76DC-4D89-A799-92F5F08D78D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5CB56-76DC-4D89-A799-92F5F08D78D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5CB56-76DC-4D89-A799-92F5F08D78D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5CB56-76DC-4D89-A799-92F5F08D78D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5CB56-76DC-4D89-A799-92F5F08D78D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5CB56-76DC-4D89-A799-92F5F08D78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5CB56-76DC-4D89-A799-92F5F08D78D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5CB56-76DC-4D89-A799-92F5F08D78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5CB56-76DC-4D89-A799-92F5F08D78D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9C4ED-3741-4239-9D6F-E0EC9A216D4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2BBAD-7727-4ED8-9528-04175B9DD1C3}" type="slidenum">
              <a:rPr lang="en-US"/>
              <a:pPr/>
              <a:t>7</a:t>
            </a:fld>
            <a:endParaRPr lang="en-US"/>
          </a:p>
        </p:txBody>
      </p:sp>
      <p:sp>
        <p:nvSpPr>
          <p:cNvPr id="527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5CB56-76DC-4D89-A799-92F5F08D78D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5CB56-76DC-4D89-A799-92F5F08D78D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kishore@hcl.i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rkishore9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Best Practices in Developing Hig</a:t>
            </a:r>
            <a:r>
              <a:rPr lang="en-US" dirty="0" smtClean="0"/>
              <a:t>h Performance Java Applications</a:t>
            </a:r>
            <a:br>
              <a:rPr lang="en-US" dirty="0" smtClean="0"/>
            </a:br>
            <a:r>
              <a:rPr lang="en-US" sz="3600" dirty="0" smtClean="0"/>
              <a:t>A Perspective</a:t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Keynote at Silicon India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Rajgopal Kishore</a:t>
            </a:r>
          </a:p>
          <a:p>
            <a:r>
              <a:rPr lang="en-US" dirty="0" smtClean="0"/>
              <a:t>Vice President and Global Head of BI &amp; Analytics, </a:t>
            </a:r>
          </a:p>
          <a:p>
            <a:r>
              <a:rPr lang="en-US" dirty="0" smtClean="0"/>
              <a:t>HCL Technologies</a:t>
            </a:r>
          </a:p>
          <a:p>
            <a:r>
              <a:rPr lang="en-US" dirty="0" smtClean="0">
                <a:hlinkClick r:id="rId3"/>
              </a:rPr>
              <a:t>rkishore@hcl.in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rkishore9@gmail.com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Deathcare</a:t>
            </a:r>
            <a:r>
              <a:rPr lang="en-US" dirty="0" smtClean="0"/>
              <a:t> Major in the US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15000 users</a:t>
            </a:r>
          </a:p>
          <a:p>
            <a:r>
              <a:rPr lang="en-US" dirty="0" smtClean="0"/>
              <a:t>Complex application</a:t>
            </a:r>
          </a:p>
          <a:p>
            <a:r>
              <a:rPr lang="en-US" dirty="0" smtClean="0"/>
              <a:t>Low bandwidth network – 128K</a:t>
            </a:r>
          </a:p>
          <a:p>
            <a:r>
              <a:rPr lang="en-US" dirty="0" smtClean="0"/>
              <a:t>7 seconds response time needs – set after a discussion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Retailer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and complex application for assortment planning</a:t>
            </a:r>
          </a:p>
          <a:p>
            <a:r>
              <a:rPr lang="en-US" dirty="0" smtClean="0"/>
              <a:t>Board level visibility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fashion Retailer…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brand</a:t>
            </a:r>
          </a:p>
          <a:p>
            <a:r>
              <a:rPr lang="en-US" dirty="0" smtClean="0"/>
              <a:t>Wanted a 2 second response time for a planning application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a mid size Telecom company…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“validate” capacity plan of their boxes for a MLM solution roll-out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Summarizing Some Best Practices in development high performance apps…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you will not get on the Internet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Understand, set and control expectations. </a:t>
            </a:r>
          </a:p>
          <a:p>
            <a:endParaRPr lang="en-US" sz="2800" dirty="0" smtClean="0"/>
          </a:p>
          <a:p>
            <a:r>
              <a:rPr lang="en-US" sz="2800" dirty="0" smtClean="0"/>
              <a:t>Always attempt to understand real business need as opposed to articulated performance requirements</a:t>
            </a:r>
          </a:p>
          <a:p>
            <a:endParaRPr lang="en-US" sz="2800" dirty="0" smtClean="0"/>
          </a:p>
          <a:p>
            <a:r>
              <a:rPr lang="en-US" sz="2800" dirty="0" smtClean="0"/>
              <a:t>Big picture first – infrastructure capacity planning</a:t>
            </a:r>
          </a:p>
          <a:p>
            <a:endParaRPr lang="en-US" sz="2800" dirty="0" smtClean="0"/>
          </a:p>
          <a:p>
            <a:r>
              <a:rPr lang="en-US" sz="2800" dirty="0" smtClean="0"/>
              <a:t>Then optimize the application – create an app where the only bottleneck is the infrastructure …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Abstraction  is not good for performance …. Including Virtualization!!!</a:t>
            </a:r>
          </a:p>
          <a:p>
            <a:endParaRPr lang="en-US" sz="2800" dirty="0" smtClean="0"/>
          </a:p>
          <a:p>
            <a:r>
              <a:rPr lang="en-US" sz="2800" dirty="0" smtClean="0"/>
              <a:t>Do not use the same APIS for batch and on-line programs</a:t>
            </a:r>
          </a:p>
          <a:p>
            <a:endParaRPr lang="en-US" sz="2800" dirty="0" smtClean="0"/>
          </a:p>
          <a:p>
            <a:r>
              <a:rPr lang="en-US" sz="2800" dirty="0" smtClean="0"/>
              <a:t>Early stage performance prototyping….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Business Implication of System Performance</a:t>
            </a:r>
          </a:p>
          <a:p>
            <a:endParaRPr lang="en-US" sz="2800" dirty="0" smtClean="0"/>
          </a:p>
          <a:p>
            <a:r>
              <a:rPr lang="en-US" sz="2800" dirty="0" smtClean="0"/>
              <a:t>Understanding Performance Requirements</a:t>
            </a:r>
          </a:p>
          <a:p>
            <a:endParaRPr lang="en-US" sz="2800" dirty="0" smtClean="0"/>
          </a:p>
          <a:p>
            <a:r>
              <a:rPr lang="en-US" sz="2800" dirty="0" smtClean="0"/>
              <a:t>Sharing Some War Stories</a:t>
            </a:r>
          </a:p>
          <a:p>
            <a:endParaRPr lang="en-US" sz="2800" dirty="0" smtClean="0"/>
          </a:p>
          <a:p>
            <a:r>
              <a:rPr lang="en-US" sz="2800" dirty="0" smtClean="0"/>
              <a:t>Best Practices</a:t>
            </a:r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Business Implications of System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We all want a nice user </a:t>
            </a:r>
            <a:r>
              <a:rPr lang="en-US" sz="2800" dirty="0" smtClean="0"/>
              <a:t>experience</a:t>
            </a:r>
          </a:p>
          <a:p>
            <a:endParaRPr lang="en-US" sz="2800" dirty="0" smtClean="0"/>
          </a:p>
          <a:p>
            <a:r>
              <a:rPr lang="en-US" sz="2800" dirty="0" smtClean="0"/>
              <a:t>We won’t tolerate slow pages (we have options</a:t>
            </a:r>
            <a:r>
              <a:rPr lang="en-US" sz="2800" dirty="0" smtClean="0"/>
              <a:t>); lesser still any downtime</a:t>
            </a:r>
            <a:endParaRPr lang="en-US" sz="2800" dirty="0" smtClean="0"/>
          </a:p>
          <a:p>
            <a:pPr lvl="1"/>
            <a:r>
              <a:rPr lang="en-US" sz="2400" dirty="0" smtClean="0"/>
              <a:t>500 ms slower = 20% drop in traffic (Google)</a:t>
            </a:r>
          </a:p>
          <a:p>
            <a:pPr lvl="1"/>
            <a:r>
              <a:rPr lang="en-US" sz="2400" dirty="0" smtClean="0"/>
              <a:t>100 ms slower = 1% drop in sales (Amazon)</a:t>
            </a:r>
          </a:p>
          <a:p>
            <a:endParaRPr lang="en-US" sz="2800" dirty="0" smtClean="0"/>
          </a:p>
          <a:p>
            <a:r>
              <a:rPr lang="en-US" sz="2800" dirty="0" smtClean="0"/>
              <a:t>Slower Warehouse management system – lower warehouse throughput!</a:t>
            </a:r>
          </a:p>
          <a:p>
            <a:endParaRPr lang="en-US" sz="2800" dirty="0" smtClean="0"/>
          </a:p>
          <a:p>
            <a:r>
              <a:rPr lang="en-US" sz="2800" dirty="0" smtClean="0"/>
              <a:t>Any downtime in a trading system - $m lost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Performance? Is a subset of NFR…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On-line applications -</a:t>
            </a:r>
          </a:p>
          <a:p>
            <a:pPr lvl="1"/>
            <a:r>
              <a:rPr lang="en-US" sz="2400" dirty="0" smtClean="0"/>
              <a:t>Response time</a:t>
            </a:r>
          </a:p>
          <a:p>
            <a:pPr lvl="1"/>
            <a:r>
              <a:rPr lang="en-US" sz="2400" dirty="0" smtClean="0"/>
              <a:t>Maintaining response time with increasing load – scalability</a:t>
            </a:r>
          </a:p>
          <a:p>
            <a:pPr lvl="1"/>
            <a:r>
              <a:rPr lang="en-US" sz="2400" dirty="0" smtClean="0"/>
              <a:t>Throughput</a:t>
            </a:r>
          </a:p>
          <a:p>
            <a:pPr lvl="1"/>
            <a:r>
              <a:rPr lang="en-US" sz="2400" dirty="0" smtClean="0"/>
              <a:t>Handles user  expectations/frustration</a:t>
            </a:r>
          </a:p>
          <a:p>
            <a:pPr lvl="1"/>
            <a:r>
              <a:rPr lang="en-US" sz="2400" dirty="0" smtClean="0"/>
              <a:t>Availability</a:t>
            </a:r>
          </a:p>
          <a:p>
            <a:r>
              <a:rPr lang="en-US" sz="2800" dirty="0" smtClean="0"/>
              <a:t>Batch  applications</a:t>
            </a:r>
          </a:p>
          <a:p>
            <a:pPr lvl="1"/>
            <a:r>
              <a:rPr lang="en-US" sz="2400" dirty="0" smtClean="0"/>
              <a:t>Runs in the batch window – which is constantly shrinking!</a:t>
            </a:r>
          </a:p>
          <a:p>
            <a:pPr lvl="1"/>
            <a:r>
              <a:rPr lang="en-US" sz="2400" dirty="0" smtClean="0"/>
              <a:t>Does not slow down other on-line work to an unacceptable level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Biggest </a:t>
            </a:r>
            <a:r>
              <a:rPr lang="en-US" dirty="0" smtClean="0"/>
              <a:t>Cause </a:t>
            </a:r>
            <a:r>
              <a:rPr lang="en-US" dirty="0" smtClean="0"/>
              <a:t>of </a:t>
            </a:r>
            <a:r>
              <a:rPr lang="en-US" dirty="0" smtClean="0"/>
              <a:t>Performance Failures..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Not understanding performance requirements (implicit, explicit, real, or expectation)</a:t>
            </a:r>
          </a:p>
          <a:p>
            <a:endParaRPr lang="en-US" sz="2800" dirty="0" smtClean="0"/>
          </a:p>
          <a:p>
            <a:r>
              <a:rPr lang="en-US" sz="2800" dirty="0" smtClean="0"/>
              <a:t>Not setting expectations early enough</a:t>
            </a:r>
          </a:p>
          <a:p>
            <a:endParaRPr lang="en-US" sz="2800" dirty="0" smtClean="0"/>
          </a:p>
          <a:p>
            <a:r>
              <a:rPr lang="en-US" sz="2800" dirty="0" smtClean="0"/>
              <a:t>Not understanding and explaining trade-offs between performance and $ (infrastructure), and time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Performance Requirements Capture </a:t>
            </a:r>
            <a:r>
              <a:rPr lang="en-US" dirty="0" smtClean="0"/>
              <a:t>– Sample </a:t>
            </a:r>
            <a:endParaRPr lang="en-US" dirty="0"/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application will be optimized for high throughput. Traffic is to be tested for </a:t>
            </a:r>
            <a:r>
              <a:rPr lang="en-US" dirty="0" smtClean="0"/>
              <a:t>250 concurrent </a:t>
            </a:r>
            <a:r>
              <a:rPr lang="en-US" dirty="0"/>
              <a:t>users and 24/7 </a:t>
            </a:r>
            <a:r>
              <a:rPr lang="en-US" dirty="0" smtClean="0"/>
              <a:t>operations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simple transactions will have a response time of less than </a:t>
            </a:r>
            <a:r>
              <a:rPr lang="en-US" dirty="0" smtClean="0"/>
              <a:t>5 </a:t>
            </a:r>
            <a:r>
              <a:rPr lang="en-US" dirty="0"/>
              <a:t>seconds. Complex transactions will have a response time of </a:t>
            </a:r>
            <a:r>
              <a:rPr lang="en-US" dirty="0" smtClean="0"/>
              <a:t>15 </a:t>
            </a:r>
            <a:r>
              <a:rPr lang="en-US" dirty="0"/>
              <a:t>seconds</a:t>
            </a:r>
          </a:p>
          <a:p>
            <a:pPr>
              <a:buFontTx/>
              <a:buNone/>
            </a:pPr>
            <a:r>
              <a:rPr lang="en-US" dirty="0"/>
              <a:t>							</a:t>
            </a:r>
            <a:endParaRPr lang="en-US" sz="1600" b="1" dirty="0"/>
          </a:p>
          <a:p>
            <a:r>
              <a:rPr lang="en-US" dirty="0"/>
              <a:t>The response time of all the pages would be less than 3 seconds</a:t>
            </a:r>
          </a:p>
          <a:p>
            <a:pPr>
              <a:buFontTx/>
              <a:buNone/>
            </a:pPr>
            <a:r>
              <a:rPr lang="en-US" dirty="0"/>
              <a:t>						</a:t>
            </a:r>
            <a:endParaRPr lang="en-US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Consequently …</a:t>
            </a:r>
            <a:endParaRPr lang="en-US" dirty="0"/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r>
              <a:rPr lang="en-US" altLang="en-US" sz="2800" dirty="0"/>
              <a:t>Performance requirements captured are </a:t>
            </a:r>
            <a:r>
              <a:rPr lang="en-US" altLang="en-US" sz="2800" dirty="0" smtClean="0"/>
              <a:t>insubstantial; </a:t>
            </a:r>
            <a:r>
              <a:rPr lang="en-US" altLang="en-US" sz="2800" dirty="0" smtClean="0"/>
              <a:t>Work pattern and user behavior is not understood</a:t>
            </a:r>
          </a:p>
          <a:p>
            <a:endParaRPr lang="en-US" altLang="en-US" sz="2800" dirty="0"/>
          </a:p>
          <a:p>
            <a:r>
              <a:rPr lang="en-US" altLang="en-US" sz="2800" dirty="0"/>
              <a:t>Infrastructure is suggested with out any basis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No </a:t>
            </a:r>
            <a:r>
              <a:rPr lang="en-US" altLang="en-US" sz="2800" dirty="0"/>
              <a:t>performance benchmarking done till the system integration phase of the project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Benchmarking </a:t>
            </a:r>
            <a:r>
              <a:rPr lang="en-US" altLang="en-US" sz="2800" dirty="0"/>
              <a:t>goals are not </a:t>
            </a:r>
            <a:r>
              <a:rPr lang="en-US" altLang="en-US" sz="2800" dirty="0" smtClean="0"/>
              <a:t>defined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Performance Requirements? - </a:t>
            </a:r>
            <a:r>
              <a:rPr lang="en-US" dirty="0" smtClean="0"/>
              <a:t>Multiple dimensions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Infrastructure </a:t>
            </a:r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Boxes, routers, IP splitters, CPUs, RAM, bandwidth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Transaction model</a:t>
            </a:r>
          </a:p>
          <a:p>
            <a:pPr lvl="1"/>
            <a:r>
              <a:rPr lang="en-US" dirty="0" smtClean="0"/>
              <a:t>Transaction arrivals rates, think time, variation across the day</a:t>
            </a:r>
          </a:p>
          <a:p>
            <a:r>
              <a:rPr lang="en-US" dirty="0" smtClean="0"/>
              <a:t>External transaction model</a:t>
            </a:r>
          </a:p>
          <a:p>
            <a:pPr lvl="1"/>
            <a:r>
              <a:rPr lang="en-US" dirty="0" smtClean="0"/>
              <a:t>Any messages, file uploads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Data retention model</a:t>
            </a:r>
          </a:p>
          <a:p>
            <a:pPr lvl="1"/>
            <a:r>
              <a:rPr lang="en-US" dirty="0" smtClean="0"/>
              <a:t># years, hot, warm and cold areas, read-only or read-write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Some War Stories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539</Words>
  <Application>Microsoft Office PowerPoint</Application>
  <PresentationFormat>On-screen Show (4:3)</PresentationFormat>
  <Paragraphs>114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Best Practices in Developing High Performance Java Applications A Perspective  Keynote at Silicon India</vt:lpstr>
      <vt:lpstr>Agenda</vt:lpstr>
      <vt:lpstr>Business Implications of System Performance</vt:lpstr>
      <vt:lpstr>What is Performance? Is a subset of NFR…</vt:lpstr>
      <vt:lpstr>Biggest Cause of Performance Failures..</vt:lpstr>
      <vt:lpstr>Performance Requirements Capture – Sample </vt:lpstr>
      <vt:lpstr>Consequently …</vt:lpstr>
      <vt:lpstr>What are Performance Requirements? - Multiple dimensions </vt:lpstr>
      <vt:lpstr>Some War Stories</vt:lpstr>
      <vt:lpstr>Deathcare Major in the US …</vt:lpstr>
      <vt:lpstr>Major Retailer …</vt:lpstr>
      <vt:lpstr>Large fashion Retailer…</vt:lpstr>
      <vt:lpstr>At a mid size Telecom company…</vt:lpstr>
      <vt:lpstr>Summarizing Some Best Practices in development high performance apps…</vt:lpstr>
      <vt:lpstr>Best Practices …</vt:lpstr>
      <vt:lpstr>Best Practices …</vt:lpstr>
      <vt:lpstr>Questions!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in Business Intelligence &amp; Analytics</dc:title>
  <dc:creator>Rajgopal S. Kishore</dc:creator>
  <cp:lastModifiedBy>rkishore</cp:lastModifiedBy>
  <cp:revision>73</cp:revision>
  <dcterms:created xsi:type="dcterms:W3CDTF">2006-08-16T00:00:00Z</dcterms:created>
  <dcterms:modified xsi:type="dcterms:W3CDTF">2010-10-28T08:53:35Z</dcterms:modified>
</cp:coreProperties>
</file>